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9D22C-8FA7-451E-9B1F-1685CC0AB297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5A0BE-A386-4298-B145-7457673F5F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4152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E11EA4-1503-4DB6-BFB2-323361FF1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E86C39C-2E63-47D7-98D3-50C096F79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ED190E-81E4-453D-86DF-364094BD7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4D249A-2045-41F4-89BC-0E87275E5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852B24D-45F9-4CA2-8EA0-9079DD0FD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4272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BC757D-5287-40FC-980B-CF0411474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B208DD2-7B93-4428-9A0C-AD38233DD7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003353-EF5A-4D31-8929-118EB64D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5573C4-AF9B-4B62-8A45-37AD74183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998606-82D9-47FA-BED4-3CD65DFE2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7380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9870D26-5798-4D8B-B890-87EFD52B3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16D5C7-9812-44D1-A637-FFC13FA9F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61373D-8D8D-4B55-B3A5-4B1BC64D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8F1EBB-2C82-46DC-A10E-05D8F2205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80B020-E545-4930-B9A6-7039C2BBA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68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DE9C63-B701-4DE6-9FF4-2082EE4A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514831-855F-4AD9-8CEC-F602002B6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319DA5-6F8A-4B2F-8746-566B8A44E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D37AA2-C677-445B-98C2-63214E80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A483F2-1CF7-4CDA-A26A-C54797D89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0999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A6298D-E16B-4FB4-8B30-7E41402FF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FE90BFD-B3B9-462C-A7E6-BEADAEFBE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8454DA-7E33-49AB-8264-75306EA79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C91AB7-E1B9-4550-9C51-4F557F926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86F8DF-7F9F-4535-BE51-22BC91777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72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01ADD1-74E8-4CAC-95CB-D7B4389E8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FD1FBA-4F59-4563-91EF-D9F098EE9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1E177DA-00E9-4401-98AE-7BB384ACE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BD7E3C7-52BE-4DAE-8736-2B69DCABC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CD63080-ABA5-4C74-9F38-AADE9D8FC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3E8C4DA-C80D-4EA5-805A-345C70184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25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BD342B-B78C-4B87-9B7E-37473C6B9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8B4BAF-054C-4BD1-8E42-8F61AE7DE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0D09017-74E4-466F-A208-95001F66B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45A68D9-7768-49AA-8188-C26D9DC423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87E95A2-A76F-42B8-B9C3-3895FD3EB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D9DF6BC-79E4-4860-A0E5-4F701F7B9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32122D0-538A-4C6B-AF2C-4D09107C3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368FADE-B224-4FB3-8D33-083B86368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4353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69408B-ED73-4A22-8072-811232CAE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8CCA0B-197B-4B49-9115-7B7B1EFDC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3AF9E1F-3A0A-41D5-B635-A5E50357F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6E7E617-2447-4BEC-90D6-8D5B72997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533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31E0895-BD4E-411C-A8C5-820B95E34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EC92896-CD2F-4327-B521-45CDC0C36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545DB44-108A-46F0-87B9-56BE055DD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27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2A4A23-AF07-46A4-A091-2081E15EA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CE8FA-463A-4FB5-AA23-AAD059B1E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48CF73-1575-4990-9878-A22BF9F69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80C82EB-53AD-41A6-A2E4-E7F0DA884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F4F500-F75A-420D-81D0-94E115032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92E454F-1092-4B9B-B003-E2879FBC7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9521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631ED0-B797-477D-9852-2E6875E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5B7B0B3-EE68-4DB8-8EC2-E29DC33796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A04F752-017F-4484-AF9E-52641A8BC1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6D8FA1-B589-4EAA-990A-19E25DB60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F7C519D-1481-4F58-ABE6-F4B491C64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C26E4D4-0F45-49D5-9339-2351EE758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921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6C2F5D5-C0D6-46AB-B064-37CD3165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E9D644-0F98-4AB0-B22D-7584E4417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8CCFDF-85D5-432B-B1E2-B15B0829D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CDB3A-A51E-4E9C-91AC-5D2273A3FCE8}" type="datetimeFigureOut">
              <a:rPr lang="it-IT" smtClean="0"/>
              <a:t>20/03/2025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1DEC03-716F-4134-8A4B-5C2A0BF93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856EC2-B48B-43B9-8984-4A201640F8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34A73-83FD-473F-8932-88132BB7A3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929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28E7CA6-F2E7-4BC7-BD37-6E050A3C5A86}"/>
              </a:ext>
            </a:extLst>
          </p:cNvPr>
          <p:cNvSpPr txBox="1"/>
          <p:nvPr/>
        </p:nvSpPr>
        <p:spPr>
          <a:xfrm>
            <a:off x="5387492" y="1288044"/>
            <a:ext cx="1417013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Pasquale RUSSO</a:t>
            </a:r>
          </a:p>
          <a:p>
            <a:pPr algn="ctr"/>
            <a:r>
              <a:rPr lang="it-IT" sz="800" dirty="0"/>
              <a:t>CEO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D15A949-F320-4CF8-A2E7-9581BF9FDD9F}"/>
              </a:ext>
            </a:extLst>
          </p:cNvPr>
          <p:cNvSpPr txBox="1"/>
          <p:nvPr/>
        </p:nvSpPr>
        <p:spPr>
          <a:xfrm>
            <a:off x="5387492" y="1959259"/>
            <a:ext cx="1417013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Mario Alessandro RUSSO</a:t>
            </a:r>
          </a:p>
          <a:p>
            <a:pPr algn="ctr"/>
            <a:r>
              <a:rPr lang="it-IT" sz="800" dirty="0"/>
              <a:t>General Manager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9E76272D-1F8F-4B26-BB4A-5BB247FF1CE8}"/>
              </a:ext>
            </a:extLst>
          </p:cNvPr>
          <p:cNvSpPr txBox="1"/>
          <p:nvPr/>
        </p:nvSpPr>
        <p:spPr>
          <a:xfrm>
            <a:off x="1985787" y="2823554"/>
            <a:ext cx="1554855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Area amministrativa</a:t>
            </a:r>
          </a:p>
          <a:p>
            <a:pPr algn="ctr"/>
            <a:r>
              <a:rPr lang="it-IT" sz="800" dirty="0"/>
              <a:t>I. PASQUARIELLO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F01C88BC-D5BD-4C08-9615-2503002F138C}"/>
              </a:ext>
            </a:extLst>
          </p:cNvPr>
          <p:cNvSpPr txBox="1"/>
          <p:nvPr/>
        </p:nvSpPr>
        <p:spPr>
          <a:xfrm>
            <a:off x="1601109" y="3777754"/>
            <a:ext cx="1162107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Risorse Umane</a:t>
            </a:r>
          </a:p>
          <a:p>
            <a:pPr algn="ctr"/>
            <a:r>
              <a:rPr lang="it-IT" sz="800" dirty="0"/>
              <a:t>L. VIGGIANO*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8AABE53B-3D4B-42B7-849C-5D120945FDED}"/>
              </a:ext>
            </a:extLst>
          </p:cNvPr>
          <p:cNvSpPr txBox="1"/>
          <p:nvPr/>
        </p:nvSpPr>
        <p:spPr>
          <a:xfrm>
            <a:off x="93820" y="3773394"/>
            <a:ext cx="1162107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Amministrazione -gare</a:t>
            </a:r>
          </a:p>
          <a:p>
            <a:pPr algn="ctr"/>
            <a:r>
              <a:rPr lang="it-IT" sz="800" dirty="0"/>
              <a:t>I. PASQUARIELLO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B34110D7-23FB-4616-ABDC-64DC57AE9169}"/>
              </a:ext>
            </a:extLst>
          </p:cNvPr>
          <p:cNvSpPr txBox="1"/>
          <p:nvPr/>
        </p:nvSpPr>
        <p:spPr>
          <a:xfrm>
            <a:off x="2923039" y="3777754"/>
            <a:ext cx="1235206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Offerte e progetti</a:t>
            </a:r>
          </a:p>
          <a:p>
            <a:pPr algn="ctr"/>
            <a:r>
              <a:rPr lang="it-IT" sz="800" dirty="0"/>
              <a:t>C.BERNARDINO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0391711D-29AC-452C-9248-F27F9C8EACAC}"/>
              </a:ext>
            </a:extLst>
          </p:cNvPr>
          <p:cNvSpPr txBox="1"/>
          <p:nvPr/>
        </p:nvSpPr>
        <p:spPr>
          <a:xfrm>
            <a:off x="9968725" y="2839564"/>
            <a:ext cx="1482241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Area Vendite</a:t>
            </a:r>
          </a:p>
          <a:p>
            <a:pPr algn="ctr"/>
            <a:r>
              <a:rPr lang="it-IT" sz="800" dirty="0"/>
              <a:t>M. A. Russo (f.f.)</a:t>
            </a:r>
            <a:endParaRPr lang="it-IT" sz="800" b="1" dirty="0"/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65367271-8FF6-48AE-9B76-9ACB95841C1D}"/>
              </a:ext>
            </a:extLst>
          </p:cNvPr>
          <p:cNvSpPr txBox="1"/>
          <p:nvPr/>
        </p:nvSpPr>
        <p:spPr>
          <a:xfrm>
            <a:off x="5007486" y="4718986"/>
            <a:ext cx="908643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R&amp;S - Progetti</a:t>
            </a:r>
          </a:p>
          <a:p>
            <a:r>
              <a:rPr lang="it-IT" sz="800" dirty="0"/>
              <a:t> S. </a:t>
            </a:r>
            <a:r>
              <a:rPr lang="it-IT" sz="800"/>
              <a:t>DE VITA</a:t>
            </a:r>
            <a:endParaRPr lang="it-IT" sz="800" dirty="0"/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2E9154E3-E77A-4903-A5B3-718A1CC08D15}"/>
              </a:ext>
            </a:extLst>
          </p:cNvPr>
          <p:cNvSpPr txBox="1"/>
          <p:nvPr/>
        </p:nvSpPr>
        <p:spPr>
          <a:xfrm>
            <a:off x="6020708" y="4714750"/>
            <a:ext cx="676293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Team WH</a:t>
            </a:r>
          </a:p>
          <a:p>
            <a:pPr algn="ctr"/>
            <a:r>
              <a:rPr lang="it-IT" sz="800" dirty="0"/>
              <a:t>F.SERGIO</a:t>
            </a: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1DAAAC39-69F5-4D92-B251-782BF219CA28}"/>
              </a:ext>
            </a:extLst>
          </p:cNvPr>
          <p:cNvSpPr txBox="1"/>
          <p:nvPr/>
        </p:nvSpPr>
        <p:spPr>
          <a:xfrm>
            <a:off x="6845715" y="4717799"/>
            <a:ext cx="761300" cy="46166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Team cartella</a:t>
            </a:r>
          </a:p>
          <a:p>
            <a:pPr algn="ctr"/>
            <a:r>
              <a:rPr lang="it-IT" sz="800" dirty="0"/>
              <a:t>F.SERGIO</a:t>
            </a:r>
          </a:p>
          <a:p>
            <a:pPr algn="ctr"/>
            <a:endParaRPr lang="it-IT" sz="800" dirty="0"/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FD4FA6AF-2502-48CF-9015-2D3BDCD698B3}"/>
              </a:ext>
            </a:extLst>
          </p:cNvPr>
          <p:cNvSpPr txBox="1"/>
          <p:nvPr/>
        </p:nvSpPr>
        <p:spPr>
          <a:xfrm>
            <a:off x="7715425" y="4729960"/>
            <a:ext cx="696231" cy="46166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Team territorio</a:t>
            </a:r>
          </a:p>
          <a:p>
            <a:pPr algn="ctr"/>
            <a:r>
              <a:rPr lang="it-IT" sz="800" dirty="0"/>
              <a:t>G.CASALE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799A2A3E-4F52-4040-B0C4-55EC525B865C}"/>
              </a:ext>
            </a:extLst>
          </p:cNvPr>
          <p:cNvSpPr txBox="1"/>
          <p:nvPr/>
        </p:nvSpPr>
        <p:spPr>
          <a:xfrm>
            <a:off x="6704570" y="3325135"/>
            <a:ext cx="1169245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Coordinamento tecnico</a:t>
            </a:r>
          </a:p>
          <a:p>
            <a:pPr algn="ctr"/>
            <a:r>
              <a:rPr lang="it-IT" sz="800" dirty="0" err="1"/>
              <a:t>R.Grassia</a:t>
            </a:r>
            <a:endParaRPr lang="it-IT" sz="800" dirty="0"/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52C72CB2-E20B-47FC-92FB-0243010F5757}"/>
              </a:ext>
            </a:extLst>
          </p:cNvPr>
          <p:cNvCxnSpPr>
            <a:stCxn id="16" idx="2"/>
            <a:endCxn id="19" idx="0"/>
          </p:cNvCxnSpPr>
          <p:nvPr/>
        </p:nvCxnSpPr>
        <p:spPr>
          <a:xfrm>
            <a:off x="6095999" y="1626598"/>
            <a:ext cx="0" cy="332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4" name="Connettore a gomito 1023">
            <a:extLst>
              <a:ext uri="{FF2B5EF4-FFF2-40B4-BE49-F238E27FC236}">
                <a16:creationId xmlns:a16="http://schemas.microsoft.com/office/drawing/2014/main" id="{073E4005-1B7F-49F9-ADFA-CF77F550495A}"/>
              </a:ext>
            </a:extLst>
          </p:cNvPr>
          <p:cNvCxnSpPr>
            <a:stCxn id="19" idx="2"/>
            <a:endCxn id="23" idx="0"/>
          </p:cNvCxnSpPr>
          <p:nvPr/>
        </p:nvCxnSpPr>
        <p:spPr>
          <a:xfrm rot="5400000">
            <a:off x="4166737" y="894291"/>
            <a:ext cx="525741" cy="333278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9" name="Connettore a gomito 1028">
            <a:extLst>
              <a:ext uri="{FF2B5EF4-FFF2-40B4-BE49-F238E27FC236}">
                <a16:creationId xmlns:a16="http://schemas.microsoft.com/office/drawing/2014/main" id="{FB0875BE-3F01-459E-BE5D-9CEE227A50A3}"/>
              </a:ext>
            </a:extLst>
          </p:cNvPr>
          <p:cNvCxnSpPr>
            <a:cxnSpLocks/>
            <a:stCxn id="19" idx="2"/>
            <a:endCxn id="41" idx="0"/>
          </p:cNvCxnSpPr>
          <p:nvPr/>
        </p:nvCxnSpPr>
        <p:spPr>
          <a:xfrm rot="16200000" flipH="1">
            <a:off x="8132047" y="261764"/>
            <a:ext cx="541751" cy="461384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3" name="Connettore a gomito 1032">
            <a:extLst>
              <a:ext uri="{FF2B5EF4-FFF2-40B4-BE49-F238E27FC236}">
                <a16:creationId xmlns:a16="http://schemas.microsoft.com/office/drawing/2014/main" id="{4956D33B-F5CF-461E-BE2F-75F0D77603AC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 rot="5400000">
            <a:off x="1413402" y="2423581"/>
            <a:ext cx="611286" cy="208834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9" name="Connettore a gomito 1038">
            <a:extLst>
              <a:ext uri="{FF2B5EF4-FFF2-40B4-BE49-F238E27FC236}">
                <a16:creationId xmlns:a16="http://schemas.microsoft.com/office/drawing/2014/main" id="{E3E9291F-A05E-4193-BE11-67C123876A4A}"/>
              </a:ext>
            </a:extLst>
          </p:cNvPr>
          <p:cNvCxnSpPr>
            <a:cxnSpLocks/>
            <a:stCxn id="23" idx="2"/>
            <a:endCxn id="26" idx="0"/>
          </p:cNvCxnSpPr>
          <p:nvPr/>
        </p:nvCxnSpPr>
        <p:spPr>
          <a:xfrm rot="16200000" flipH="1">
            <a:off x="2844105" y="3081217"/>
            <a:ext cx="615646" cy="77742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3D4EEE79-7B7C-498C-8945-14624CB53BFA}"/>
              </a:ext>
            </a:extLst>
          </p:cNvPr>
          <p:cNvSpPr txBox="1"/>
          <p:nvPr/>
        </p:nvSpPr>
        <p:spPr>
          <a:xfrm>
            <a:off x="3997728" y="2885730"/>
            <a:ext cx="1554855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Area comunicazione</a:t>
            </a:r>
          </a:p>
          <a:p>
            <a:pPr algn="ctr"/>
            <a:r>
              <a:rPr lang="it-IT" sz="800" dirty="0"/>
              <a:t>M.A. Russo (f.f.)</a:t>
            </a:r>
          </a:p>
        </p:txBody>
      </p:sp>
      <p:cxnSp>
        <p:nvCxnSpPr>
          <p:cNvPr id="64" name="Connettore a gomito 63">
            <a:extLst>
              <a:ext uri="{FF2B5EF4-FFF2-40B4-BE49-F238E27FC236}">
                <a16:creationId xmlns:a16="http://schemas.microsoft.com/office/drawing/2014/main" id="{2362BB12-423C-47DE-A683-7646B9504DFC}"/>
              </a:ext>
            </a:extLst>
          </p:cNvPr>
          <p:cNvCxnSpPr>
            <a:cxnSpLocks/>
          </p:cNvCxnSpPr>
          <p:nvPr/>
        </p:nvCxnSpPr>
        <p:spPr>
          <a:xfrm rot="5400000">
            <a:off x="4617980" y="2717124"/>
            <a:ext cx="340011" cy="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14448AEE-BDC4-4BB5-89C9-10BF87C80254}"/>
              </a:ext>
            </a:extLst>
          </p:cNvPr>
          <p:cNvSpPr txBox="1"/>
          <p:nvPr/>
        </p:nvSpPr>
        <p:spPr>
          <a:xfrm>
            <a:off x="5700378" y="2853607"/>
            <a:ext cx="1554855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Area tecnica</a:t>
            </a:r>
          </a:p>
          <a:p>
            <a:pPr algn="ctr"/>
            <a:r>
              <a:rPr lang="it-IT" sz="800" dirty="0"/>
              <a:t>A. MINASI</a:t>
            </a:r>
          </a:p>
        </p:txBody>
      </p:sp>
      <p:cxnSp>
        <p:nvCxnSpPr>
          <p:cNvPr id="75" name="Connettore 2 74">
            <a:extLst>
              <a:ext uri="{FF2B5EF4-FFF2-40B4-BE49-F238E27FC236}">
                <a16:creationId xmlns:a16="http://schemas.microsoft.com/office/drawing/2014/main" id="{0C77FF48-FD5A-42C2-8E21-CEA51CD19096}"/>
              </a:ext>
            </a:extLst>
          </p:cNvPr>
          <p:cNvCxnSpPr>
            <a:cxnSpLocks/>
            <a:endCxn id="24" idx="0"/>
          </p:cNvCxnSpPr>
          <p:nvPr/>
        </p:nvCxnSpPr>
        <p:spPr>
          <a:xfrm>
            <a:off x="2182163" y="3467751"/>
            <a:ext cx="0" cy="3100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ttore a gomito 92">
            <a:extLst>
              <a:ext uri="{FF2B5EF4-FFF2-40B4-BE49-F238E27FC236}">
                <a16:creationId xmlns:a16="http://schemas.microsoft.com/office/drawing/2014/main" id="{D611ECC4-F6B4-4405-B8E3-159E1BADE80A}"/>
              </a:ext>
            </a:extLst>
          </p:cNvPr>
          <p:cNvCxnSpPr>
            <a:cxnSpLocks/>
          </p:cNvCxnSpPr>
          <p:nvPr/>
        </p:nvCxnSpPr>
        <p:spPr>
          <a:xfrm rot="5400000">
            <a:off x="5939094" y="2704023"/>
            <a:ext cx="313809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Connettore diritto 118">
            <a:extLst>
              <a:ext uri="{FF2B5EF4-FFF2-40B4-BE49-F238E27FC236}">
                <a16:creationId xmlns:a16="http://schemas.microsoft.com/office/drawing/2014/main" id="{D8242D6F-F62E-493C-A9BB-A89C3F78CFBA}"/>
              </a:ext>
            </a:extLst>
          </p:cNvPr>
          <p:cNvCxnSpPr>
            <a:cxnSpLocks/>
            <a:endCxn id="39" idx="1"/>
          </p:cNvCxnSpPr>
          <p:nvPr/>
        </p:nvCxnSpPr>
        <p:spPr>
          <a:xfrm>
            <a:off x="6358855" y="3490233"/>
            <a:ext cx="345715" cy="41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CasellaDiTesto 131">
            <a:extLst>
              <a:ext uri="{FF2B5EF4-FFF2-40B4-BE49-F238E27FC236}">
                <a16:creationId xmlns:a16="http://schemas.microsoft.com/office/drawing/2014/main" id="{78E76939-E967-438B-839A-CE96D9D72B33}"/>
              </a:ext>
            </a:extLst>
          </p:cNvPr>
          <p:cNvSpPr txBox="1"/>
          <p:nvPr/>
        </p:nvSpPr>
        <p:spPr>
          <a:xfrm>
            <a:off x="9231121" y="4732187"/>
            <a:ext cx="793179" cy="46166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Team </a:t>
            </a:r>
            <a:r>
              <a:rPr lang="it-IT" sz="800" b="1" dirty="0" err="1"/>
              <a:t>Specialist</a:t>
            </a:r>
            <a:endParaRPr lang="it-IT" sz="800" b="1" dirty="0"/>
          </a:p>
          <a:p>
            <a:pPr algn="ctr"/>
            <a:r>
              <a:rPr lang="it-IT" sz="800" dirty="0"/>
              <a:t>F.SERGIO</a:t>
            </a:r>
          </a:p>
        </p:txBody>
      </p:sp>
      <p:sp>
        <p:nvSpPr>
          <p:cNvPr id="141" name="CasellaDiTesto 140">
            <a:extLst>
              <a:ext uri="{FF2B5EF4-FFF2-40B4-BE49-F238E27FC236}">
                <a16:creationId xmlns:a16="http://schemas.microsoft.com/office/drawing/2014/main" id="{33E87D88-E637-4E13-9568-55BFECF5D059}"/>
              </a:ext>
            </a:extLst>
          </p:cNvPr>
          <p:cNvSpPr txBox="1"/>
          <p:nvPr/>
        </p:nvSpPr>
        <p:spPr>
          <a:xfrm>
            <a:off x="9968725" y="3455642"/>
            <a:ext cx="1482241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Area Commerciale</a:t>
            </a:r>
            <a:r>
              <a:rPr lang="it-IT" sz="800" dirty="0"/>
              <a:t> – </a:t>
            </a:r>
            <a:r>
              <a:rPr lang="it-IT" sz="800" dirty="0" err="1"/>
              <a:t>M.Annunziata</a:t>
            </a:r>
            <a:endParaRPr lang="it-IT" sz="800" b="1" dirty="0"/>
          </a:p>
        </p:txBody>
      </p:sp>
      <p:cxnSp>
        <p:nvCxnSpPr>
          <p:cNvPr id="1034" name="Connettore 2 1033">
            <a:extLst>
              <a:ext uri="{FF2B5EF4-FFF2-40B4-BE49-F238E27FC236}">
                <a16:creationId xmlns:a16="http://schemas.microsoft.com/office/drawing/2014/main" id="{027EC82C-5A08-444F-8F56-6839731AC55A}"/>
              </a:ext>
            </a:extLst>
          </p:cNvPr>
          <p:cNvCxnSpPr>
            <a:stCxn id="41" idx="2"/>
            <a:endCxn id="141" idx="0"/>
          </p:cNvCxnSpPr>
          <p:nvPr/>
        </p:nvCxnSpPr>
        <p:spPr>
          <a:xfrm>
            <a:off x="10709846" y="3178118"/>
            <a:ext cx="0" cy="277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ttore 2 148">
            <a:extLst>
              <a:ext uri="{FF2B5EF4-FFF2-40B4-BE49-F238E27FC236}">
                <a16:creationId xmlns:a16="http://schemas.microsoft.com/office/drawing/2014/main" id="{0CDC5E08-D090-4AE0-8898-2D0727E45BED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74874" y="4111948"/>
            <a:ext cx="0" cy="476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CasellaDiTesto 149">
            <a:extLst>
              <a:ext uri="{FF2B5EF4-FFF2-40B4-BE49-F238E27FC236}">
                <a16:creationId xmlns:a16="http://schemas.microsoft.com/office/drawing/2014/main" id="{C17F3685-A931-4C96-97B8-3813F03AF419}"/>
              </a:ext>
            </a:extLst>
          </p:cNvPr>
          <p:cNvSpPr txBox="1"/>
          <p:nvPr/>
        </p:nvSpPr>
        <p:spPr>
          <a:xfrm>
            <a:off x="93821" y="4640907"/>
            <a:ext cx="881108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H.D. aziendale</a:t>
            </a:r>
          </a:p>
          <a:p>
            <a:pPr algn="ctr"/>
            <a:r>
              <a:rPr lang="it-IT" sz="800" dirty="0"/>
              <a:t>F.NATALE</a:t>
            </a:r>
          </a:p>
        </p:txBody>
      </p:sp>
      <p:sp>
        <p:nvSpPr>
          <p:cNvPr id="151" name="CasellaDiTesto 150">
            <a:extLst>
              <a:ext uri="{FF2B5EF4-FFF2-40B4-BE49-F238E27FC236}">
                <a16:creationId xmlns:a16="http://schemas.microsoft.com/office/drawing/2014/main" id="{ECC7AF75-8FA2-481E-AE76-0FB9621075AB}"/>
              </a:ext>
            </a:extLst>
          </p:cNvPr>
          <p:cNvSpPr txBox="1"/>
          <p:nvPr/>
        </p:nvSpPr>
        <p:spPr>
          <a:xfrm>
            <a:off x="2219125" y="4584261"/>
            <a:ext cx="772456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Call Center</a:t>
            </a:r>
          </a:p>
          <a:p>
            <a:pPr algn="ctr"/>
            <a:r>
              <a:rPr lang="it-IT" sz="800" dirty="0"/>
              <a:t>D. LANDOLFI</a:t>
            </a:r>
          </a:p>
        </p:txBody>
      </p:sp>
      <p:cxnSp>
        <p:nvCxnSpPr>
          <p:cNvPr id="152" name="Connettore 2 151">
            <a:extLst>
              <a:ext uri="{FF2B5EF4-FFF2-40B4-BE49-F238E27FC236}">
                <a16:creationId xmlns:a16="http://schemas.microsoft.com/office/drawing/2014/main" id="{C1989675-93CA-4ADD-8167-FD12F8D25164}"/>
              </a:ext>
            </a:extLst>
          </p:cNvPr>
          <p:cNvCxnSpPr>
            <a:cxnSpLocks/>
          </p:cNvCxnSpPr>
          <p:nvPr/>
        </p:nvCxnSpPr>
        <p:spPr>
          <a:xfrm>
            <a:off x="2543131" y="4108734"/>
            <a:ext cx="0" cy="476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CasellaDiTesto 153">
            <a:extLst>
              <a:ext uri="{FF2B5EF4-FFF2-40B4-BE49-F238E27FC236}">
                <a16:creationId xmlns:a16="http://schemas.microsoft.com/office/drawing/2014/main" id="{9EFFACFE-F2DF-4786-AAAD-6E01FBCD470C}"/>
              </a:ext>
            </a:extLst>
          </p:cNvPr>
          <p:cNvSpPr txBox="1"/>
          <p:nvPr/>
        </p:nvSpPr>
        <p:spPr>
          <a:xfrm>
            <a:off x="8515184" y="4735912"/>
            <a:ext cx="578806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Team APP</a:t>
            </a:r>
          </a:p>
          <a:p>
            <a:pPr algn="ctr"/>
            <a:r>
              <a:rPr lang="it-IT" sz="800" dirty="0"/>
              <a:t>A.RIVOLI f.f.</a:t>
            </a:r>
            <a:endParaRPr lang="it-IT" sz="800" b="1" dirty="0"/>
          </a:p>
        </p:txBody>
      </p:sp>
      <p:sp>
        <p:nvSpPr>
          <p:cNvPr id="201" name="CasellaDiTesto 200">
            <a:extLst>
              <a:ext uri="{FF2B5EF4-FFF2-40B4-BE49-F238E27FC236}">
                <a16:creationId xmlns:a16="http://schemas.microsoft.com/office/drawing/2014/main" id="{02F94A69-F1FE-4558-9E62-57AD13D0BA0C}"/>
              </a:ext>
            </a:extLst>
          </p:cNvPr>
          <p:cNvSpPr txBox="1"/>
          <p:nvPr/>
        </p:nvSpPr>
        <p:spPr>
          <a:xfrm>
            <a:off x="1160789" y="4624754"/>
            <a:ext cx="732148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Assistenza</a:t>
            </a:r>
          </a:p>
          <a:p>
            <a:pPr algn="ctr"/>
            <a:r>
              <a:rPr lang="it-IT" sz="800" dirty="0"/>
              <a:t>C.MUNNO</a:t>
            </a:r>
          </a:p>
        </p:txBody>
      </p:sp>
      <p:sp>
        <p:nvSpPr>
          <p:cNvPr id="205" name="CasellaDiTesto 204">
            <a:extLst>
              <a:ext uri="{FF2B5EF4-FFF2-40B4-BE49-F238E27FC236}">
                <a16:creationId xmlns:a16="http://schemas.microsoft.com/office/drawing/2014/main" id="{26C3FCFA-0E46-4823-BE6F-C1595F9CFD51}"/>
              </a:ext>
            </a:extLst>
          </p:cNvPr>
          <p:cNvSpPr txBox="1"/>
          <p:nvPr/>
        </p:nvSpPr>
        <p:spPr>
          <a:xfrm>
            <a:off x="10179960" y="4722843"/>
            <a:ext cx="981212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Area Sistemistica e Responsabile Sicurezza</a:t>
            </a:r>
          </a:p>
          <a:p>
            <a:pPr algn="ctr"/>
            <a:r>
              <a:rPr lang="it-IT" sz="800" dirty="0"/>
              <a:t>C.DE LUCA</a:t>
            </a:r>
            <a:endParaRPr lang="it-IT" sz="800" b="1" dirty="0"/>
          </a:p>
        </p:txBody>
      </p:sp>
      <p:cxnSp>
        <p:nvCxnSpPr>
          <p:cNvPr id="213" name="Connettore 2 212">
            <a:extLst>
              <a:ext uri="{FF2B5EF4-FFF2-40B4-BE49-F238E27FC236}">
                <a16:creationId xmlns:a16="http://schemas.microsoft.com/office/drawing/2014/main" id="{91B3FFF1-42C3-46C5-A695-60FA490C04E3}"/>
              </a:ext>
            </a:extLst>
          </p:cNvPr>
          <p:cNvCxnSpPr>
            <a:cxnSpLocks/>
          </p:cNvCxnSpPr>
          <p:nvPr/>
        </p:nvCxnSpPr>
        <p:spPr>
          <a:xfrm>
            <a:off x="3719833" y="4295553"/>
            <a:ext cx="0" cy="289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Connettore diritto 213">
            <a:extLst>
              <a:ext uri="{FF2B5EF4-FFF2-40B4-BE49-F238E27FC236}">
                <a16:creationId xmlns:a16="http://schemas.microsoft.com/office/drawing/2014/main" id="{BFC310BF-C0C1-492A-8D25-D42048CEFA3F}"/>
              </a:ext>
            </a:extLst>
          </p:cNvPr>
          <p:cNvCxnSpPr>
            <a:cxnSpLocks/>
          </p:cNvCxnSpPr>
          <p:nvPr/>
        </p:nvCxnSpPr>
        <p:spPr>
          <a:xfrm>
            <a:off x="2543131" y="4298767"/>
            <a:ext cx="11767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CasellaDiTesto 217">
            <a:extLst>
              <a:ext uri="{FF2B5EF4-FFF2-40B4-BE49-F238E27FC236}">
                <a16:creationId xmlns:a16="http://schemas.microsoft.com/office/drawing/2014/main" id="{FEAC2992-85A2-472E-B4BC-90E392017197}"/>
              </a:ext>
            </a:extLst>
          </p:cNvPr>
          <p:cNvSpPr txBox="1"/>
          <p:nvPr/>
        </p:nvSpPr>
        <p:spPr>
          <a:xfrm>
            <a:off x="3214155" y="4594928"/>
            <a:ext cx="956156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 err="1"/>
              <a:t>Customer</a:t>
            </a:r>
            <a:r>
              <a:rPr lang="it-IT" sz="800" b="1" dirty="0"/>
              <a:t> care</a:t>
            </a:r>
          </a:p>
          <a:p>
            <a:pPr algn="ctr"/>
            <a:r>
              <a:rPr lang="it-IT" sz="800" dirty="0"/>
              <a:t>L. VIGGIANO f.f</a:t>
            </a:r>
            <a:r>
              <a:rPr lang="it-IT" sz="800" b="1" dirty="0"/>
              <a:t>.</a:t>
            </a:r>
          </a:p>
        </p:txBody>
      </p:sp>
      <p:cxnSp>
        <p:nvCxnSpPr>
          <p:cNvPr id="10" name="Connettore a gomito 9">
            <a:extLst>
              <a:ext uri="{FF2B5EF4-FFF2-40B4-BE49-F238E27FC236}">
                <a16:creationId xmlns:a16="http://schemas.microsoft.com/office/drawing/2014/main" id="{E89F9FC0-2293-490F-906A-8417B9AC8F5E}"/>
              </a:ext>
            </a:extLst>
          </p:cNvPr>
          <p:cNvCxnSpPr>
            <a:cxnSpLocks/>
            <a:stCxn id="25" idx="2"/>
            <a:endCxn id="201" idx="0"/>
          </p:cNvCxnSpPr>
          <p:nvPr/>
        </p:nvCxnSpPr>
        <p:spPr>
          <a:xfrm rot="16200000" flipH="1">
            <a:off x="844465" y="3942356"/>
            <a:ext cx="512806" cy="85198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C74EE69C-4ABD-48BD-8A61-05229AAB14E9}"/>
              </a:ext>
            </a:extLst>
          </p:cNvPr>
          <p:cNvSpPr txBox="1"/>
          <p:nvPr/>
        </p:nvSpPr>
        <p:spPr>
          <a:xfrm>
            <a:off x="4812103" y="3638940"/>
            <a:ext cx="1169245" cy="46166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Qualità -  pianificazione sviluppo </a:t>
            </a:r>
          </a:p>
          <a:p>
            <a:pPr algn="ctr"/>
            <a:r>
              <a:rPr lang="it-IT" sz="800" dirty="0"/>
              <a:t>L. VIGGIANO</a:t>
            </a:r>
          </a:p>
        </p:txBody>
      </p: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19749987-D0BF-4633-B96B-7AAD56659FB0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6358855" y="3224284"/>
            <a:ext cx="0" cy="1490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a gomito 33">
            <a:extLst>
              <a:ext uri="{FF2B5EF4-FFF2-40B4-BE49-F238E27FC236}">
                <a16:creationId xmlns:a16="http://schemas.microsoft.com/office/drawing/2014/main" id="{EA62A065-27A0-4F15-88C0-475FEA0E28E2}"/>
              </a:ext>
            </a:extLst>
          </p:cNvPr>
          <p:cNvCxnSpPr>
            <a:cxnSpLocks/>
          </p:cNvCxnSpPr>
          <p:nvPr/>
        </p:nvCxnSpPr>
        <p:spPr>
          <a:xfrm rot="16200000" flipH="1">
            <a:off x="8101094" y="2087823"/>
            <a:ext cx="3857" cy="5135087"/>
          </a:xfrm>
          <a:prstGeom prst="bentConnector3">
            <a:avLst>
              <a:gd name="adj1" fmla="val -5926886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>
            <a:extLst>
              <a:ext uri="{FF2B5EF4-FFF2-40B4-BE49-F238E27FC236}">
                <a16:creationId xmlns:a16="http://schemas.microsoft.com/office/drawing/2014/main" id="{A33CC283-3787-48F5-90F7-9C6FFE106D5C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7226365" y="4440256"/>
            <a:ext cx="0" cy="277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>
            <a:extLst>
              <a:ext uri="{FF2B5EF4-FFF2-40B4-BE49-F238E27FC236}">
                <a16:creationId xmlns:a16="http://schemas.microsoft.com/office/drawing/2014/main" id="{540CFDDE-57A3-473A-A8D8-652E946D2169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8063541" y="4440256"/>
            <a:ext cx="0" cy="289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>
            <a:extLst>
              <a:ext uri="{FF2B5EF4-FFF2-40B4-BE49-F238E27FC236}">
                <a16:creationId xmlns:a16="http://schemas.microsoft.com/office/drawing/2014/main" id="{607059AB-7BA6-4774-920E-1C86F0565CE6}"/>
              </a:ext>
            </a:extLst>
          </p:cNvPr>
          <p:cNvCxnSpPr>
            <a:endCxn id="154" idx="0"/>
          </p:cNvCxnSpPr>
          <p:nvPr/>
        </p:nvCxnSpPr>
        <p:spPr>
          <a:xfrm>
            <a:off x="8804587" y="4440256"/>
            <a:ext cx="0" cy="295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>
            <a:extLst>
              <a:ext uri="{FF2B5EF4-FFF2-40B4-BE49-F238E27FC236}">
                <a16:creationId xmlns:a16="http://schemas.microsoft.com/office/drawing/2014/main" id="{1DF30C79-1E3F-4B74-957F-81DBD3308953}"/>
              </a:ext>
            </a:extLst>
          </p:cNvPr>
          <p:cNvCxnSpPr>
            <a:endCxn id="132" idx="0"/>
          </p:cNvCxnSpPr>
          <p:nvPr/>
        </p:nvCxnSpPr>
        <p:spPr>
          <a:xfrm>
            <a:off x="9627710" y="4440256"/>
            <a:ext cx="1" cy="291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9695F9F7-2C72-443F-BB67-0168AAEDF506}"/>
              </a:ext>
            </a:extLst>
          </p:cNvPr>
          <p:cNvCxnSpPr>
            <a:cxnSpLocks/>
            <a:stCxn id="72" idx="3"/>
          </p:cNvCxnSpPr>
          <p:nvPr/>
        </p:nvCxnSpPr>
        <p:spPr>
          <a:xfrm>
            <a:off x="5981348" y="3869773"/>
            <a:ext cx="3507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a gomito 28">
            <a:extLst>
              <a:ext uri="{FF2B5EF4-FFF2-40B4-BE49-F238E27FC236}">
                <a16:creationId xmlns:a16="http://schemas.microsoft.com/office/drawing/2014/main" id="{38750BD5-D52D-41BE-81E2-7E84A819253C}"/>
              </a:ext>
            </a:extLst>
          </p:cNvPr>
          <p:cNvCxnSpPr>
            <a:stCxn id="23" idx="2"/>
            <a:endCxn id="72" idx="0"/>
          </p:cNvCxnSpPr>
          <p:nvPr/>
        </p:nvCxnSpPr>
        <p:spPr>
          <a:xfrm rot="16200000" flipH="1">
            <a:off x="3841554" y="2083768"/>
            <a:ext cx="476832" cy="2633511"/>
          </a:xfrm>
          <a:prstGeom prst="bentConnector3">
            <a:avLst>
              <a:gd name="adj1" fmla="val 50000"/>
            </a:avLst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8AFDB129-4265-108F-0C2C-B97898019A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681260"/>
              </p:ext>
            </p:extLst>
          </p:nvPr>
        </p:nvGraphicFramePr>
        <p:xfrm>
          <a:off x="0" y="-8317"/>
          <a:ext cx="12192000" cy="8817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299193043"/>
                    </a:ext>
                  </a:extLst>
                </a:gridCol>
                <a:gridCol w="8128000">
                  <a:extLst>
                    <a:ext uri="{9D8B030D-6E8A-4147-A177-3AD203B41FA5}">
                      <a16:colId xmlns:a16="http://schemas.microsoft.com/office/drawing/2014/main" val="31096705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12499393"/>
                    </a:ext>
                  </a:extLst>
                </a:gridCol>
              </a:tblGrid>
              <a:tr h="881705">
                <a:tc>
                  <a:txBody>
                    <a:bodyPr/>
                    <a:lstStyle/>
                    <a:p>
                      <a:pPr algn="l" fontAlgn="b"/>
                      <a:r>
                        <a:rPr lang="it-IT" sz="1700" u="none" strike="noStrike">
                          <a:effectLst/>
                        </a:rPr>
                        <a:t> 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700" u="none" strike="noStrike" dirty="0">
                          <a:effectLst/>
                        </a:rPr>
                        <a:t>ORGANIGRAMMA FUNZIONALE</a:t>
                      </a:r>
                      <a:endParaRPr lang="it-IT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u="none" strike="noStrike" dirty="0">
                          <a:effectLst/>
                        </a:rPr>
                        <a:t>Allegato 3 al Manuale SGQ</a:t>
                      </a:r>
                      <a:br>
                        <a:rPr lang="it-IT" sz="900" u="none" strike="noStrike" dirty="0">
                          <a:effectLst/>
                        </a:rPr>
                      </a:br>
                      <a:br>
                        <a:rPr lang="it-IT" sz="900" u="none" strike="noStrike" dirty="0">
                          <a:effectLst/>
                        </a:rPr>
                      </a:br>
                      <a:r>
                        <a:rPr lang="it-IT" sz="900" u="none" strike="noStrike" dirty="0">
                          <a:effectLst/>
                        </a:rPr>
                        <a:t>Ed. 01 Rev.02</a:t>
                      </a:r>
                      <a:br>
                        <a:rPr lang="it-IT" sz="900" u="none" strike="noStrike" dirty="0">
                          <a:effectLst/>
                        </a:rPr>
                      </a:br>
                      <a:r>
                        <a:rPr lang="it-IT" sz="900" u="none" strike="noStrike">
                          <a:effectLst/>
                        </a:rPr>
                        <a:t>del 08/01/2025</a:t>
                      </a:r>
                      <a:br>
                        <a:rPr lang="it-IT" sz="1700" u="none" strike="noStrike" dirty="0">
                          <a:effectLst/>
                        </a:rPr>
                      </a:br>
                      <a:endParaRPr lang="it-IT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19685989"/>
                  </a:ext>
                </a:extLst>
              </a:tr>
            </a:tbl>
          </a:graphicData>
        </a:graphic>
      </p:graphicFrame>
      <p:pic>
        <p:nvPicPr>
          <p:cNvPr id="3" name="Immagine 2" descr="Gesan">
            <a:extLst>
              <a:ext uri="{FF2B5EF4-FFF2-40B4-BE49-F238E27FC236}">
                <a16:creationId xmlns:a16="http://schemas.microsoft.com/office/drawing/2014/main" id="{795C45CD-775D-CD62-DE11-2D34FC67D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0" y="189597"/>
            <a:ext cx="2312413" cy="53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D38ED818-E155-6A92-32B7-5C27B0731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845" y="6020349"/>
            <a:ext cx="1329275" cy="765753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8061D3F9-341A-5450-92D8-B07B6C7AEF1E}"/>
              </a:ext>
            </a:extLst>
          </p:cNvPr>
          <p:cNvSpPr/>
          <p:nvPr/>
        </p:nvSpPr>
        <p:spPr>
          <a:xfrm>
            <a:off x="0" y="6643235"/>
            <a:ext cx="3253387" cy="2121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*Il</a:t>
            </a:r>
            <a:r>
              <a:rPr lang="it-IT" sz="1400" dirty="0">
                <a:solidFill>
                  <a:schemeClr val="tx1"/>
                </a:solidFill>
              </a:rPr>
              <a:t> </a:t>
            </a:r>
            <a:r>
              <a:rPr lang="it-IT" sz="1000" dirty="0">
                <a:solidFill>
                  <a:schemeClr val="tx1"/>
                </a:solidFill>
              </a:rPr>
              <a:t>responsabile della Qualità ricopre anche il ruolo di DGE</a:t>
            </a:r>
            <a:endParaRPr lang="it-IT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9463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4694</TotalTime>
  <Words>183</Words>
  <Application>Microsoft Office PowerPoint</Application>
  <PresentationFormat>Widescreen</PresentationFormat>
  <Paragraphs>49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Mariangela</dc:creator>
  <cp:lastModifiedBy>Mariella Di Saverio</cp:lastModifiedBy>
  <cp:revision>36</cp:revision>
  <dcterms:created xsi:type="dcterms:W3CDTF">2021-04-08T09:16:03Z</dcterms:created>
  <dcterms:modified xsi:type="dcterms:W3CDTF">2025-03-20T14:54:32Z</dcterms:modified>
</cp:coreProperties>
</file>